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3"/>
    <p:restoredTop sz="89384"/>
  </p:normalViewPr>
  <p:slideViewPr>
    <p:cSldViewPr snapToGrid="0" snapToObjects="1">
      <p:cViewPr varScale="1">
        <p:scale>
          <a:sx n="132" d="100"/>
          <a:sy n="132" d="100"/>
        </p:scale>
        <p:origin x="15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80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33713" y="1333500"/>
            <a:ext cx="3076575" cy="838200"/>
          </a:xfrm>
          <a:prstGeom prst="roundRect">
            <a:avLst>
              <a:gd name="adj" fmla="val 5455"/>
            </a:avLst>
          </a:prstGeom>
          <a:solidFill>
            <a:srgbClr val="FAF6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158395" y="1409700"/>
            <a:ext cx="282721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3542157" y="1752600"/>
            <a:ext cx="205968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CONSULTING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380612" y="2705100"/>
            <a:ext cx="63826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36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Managing AI Risk in Banking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422901" y="3543300"/>
            <a:ext cx="429819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E8E0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Framework for Enterprise-Scale Implementation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255389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lines of defense model provides clear accountability and oversight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352550"/>
            <a:ext cx="8534400" cy="990600"/>
          </a:xfrm>
          <a:prstGeom prst="roundRect">
            <a:avLst>
              <a:gd name="adj" fmla="val 6154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04800" y="1352550"/>
            <a:ext cx="870508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Line: Business Units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304800" y="1771650"/>
            <a:ext cx="8534400" cy="5715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 AI models and use cases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 controls and monitor performance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04800" y="2495550"/>
            <a:ext cx="8534400" cy="990600"/>
          </a:xfrm>
          <a:prstGeom prst="roundRect">
            <a:avLst>
              <a:gd name="adj" fmla="val 6154"/>
            </a:avLst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04800" y="2495550"/>
            <a:ext cx="870508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Line: Risk &amp; Compliance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304800" y="2914650"/>
            <a:ext cx="8534400" cy="5715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policies and standards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model validation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04800" y="3638550"/>
            <a:ext cx="8534400" cy="990600"/>
          </a:xfrm>
          <a:prstGeom prst="roundRect">
            <a:avLst>
              <a:gd name="adj" fmla="val 615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04800" y="3638550"/>
            <a:ext cx="870508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 Line: Internal Audit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304800" y="4057650"/>
            <a:ext cx="8534400" cy="5715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assurance reviews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to board and regulators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459415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Balanced metrics track both proactive risk management and incident response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790700"/>
            <a:ext cx="419709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Indicators: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304800" y="2286000"/>
            <a:ext cx="4114800" cy="2057400"/>
          </a:xfrm>
          <a:prstGeom prst="roundRect">
            <a:avLst>
              <a:gd name="adj" fmla="val 2963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2438400"/>
            <a:ext cx="3810000" cy="17526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 of AI models with completed risk assessments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time to model validation completion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Coverage of automated monitoring controls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 training completion rates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risk assessment coverage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724400" y="1790700"/>
            <a:ext cx="419709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Lagging Indicators: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4724400" y="2286000"/>
            <a:ext cx="4114800" cy="1790700"/>
          </a:xfrm>
          <a:prstGeom prst="roundRect">
            <a:avLst>
              <a:gd name="adj" fmla="val 340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876800" y="2438400"/>
            <a:ext cx="3810000" cy="1485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 of model performance incidents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findings related to AI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complaints due to AI decisions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 or fairness issues identified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to resolve AI-related incidents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051364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AI risk programs require significant but justifiable investment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702147"/>
            <a:ext cx="4343400" cy="1672530"/>
          </a:xfrm>
          <a:prstGeom prst="roundRect">
            <a:avLst>
              <a:gd name="adj" fmla="val 3645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3400" y="1930747"/>
            <a:ext cx="396392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12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Investment Range: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533400" y="2426047"/>
            <a:ext cx="24968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spcAft>
                <a:spcPts val="600"/>
              </a:spcAft>
              <a:buNone/>
            </a:pPr>
            <a:r>
              <a:rPr lang="en-US" sz="36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$8M - $13M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33400" y="2959447"/>
            <a:ext cx="396392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large financial institutions (&gt;$50B assets)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953000" y="1953667"/>
            <a:ext cx="396392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Breakdown: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4953000" y="2410867"/>
            <a:ext cx="3886200" cy="186630"/>
          </a:xfrm>
          <a:prstGeom prst="roundRect">
            <a:avLst>
              <a:gd name="adj" fmla="val 3266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53000" y="2410867"/>
            <a:ext cx="396392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Personnel: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50-60% (specialized roles)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953000" y="2673697"/>
            <a:ext cx="3886200" cy="186630"/>
          </a:xfrm>
          <a:prstGeom prst="roundRect">
            <a:avLst>
              <a:gd name="adj" fmla="val 3266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953000" y="2673697"/>
            <a:ext cx="396392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30-35% (tools &amp; platforms)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953000" y="2936528"/>
            <a:ext cx="3886200" cy="186630"/>
          </a:xfrm>
          <a:prstGeom prst="roundRect">
            <a:avLst>
              <a:gd name="adj" fmla="val 3266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953000" y="2936528"/>
            <a:ext cx="396392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Support: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10-15% (advisory)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04800" y="3679478"/>
            <a:ext cx="8534400" cy="752475"/>
          </a:xfrm>
          <a:prstGeom prst="roundRect">
            <a:avLst>
              <a:gd name="adj" fmla="val 8101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57200" y="3831878"/>
            <a:ext cx="839419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Drivers: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079528"/>
            <a:ext cx="839419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compliance, reduced incidents, faster model deployment, competitive differentiation</a:t>
            </a:r>
            <a:endParaRPr lang="en-US" sz="11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5032629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banks are investing now to establish competitive advantage in AI governance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666875"/>
            <a:ext cx="870508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Trends: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304800" y="2162175"/>
            <a:ext cx="8534400" cy="447675"/>
          </a:xfrm>
          <a:prstGeom prst="roundRect">
            <a:avLst>
              <a:gd name="adj" fmla="val 13617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04800" y="2162175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JPMorgan Chase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04800" y="2409825"/>
            <a:ext cx="870508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Established dedicated AI Governance Office, developed proprietary model risk taxonomy for LLMs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04800" y="2762250"/>
            <a:ext cx="8534400" cy="447675"/>
          </a:xfrm>
          <a:prstGeom prst="roundRect">
            <a:avLst>
              <a:gd name="adj" fmla="val 13617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04800" y="2762250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Goldman Sachs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04800" y="3009900"/>
            <a:ext cx="870508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Created AI Ethics Board with C-suite representation, implemented automated bias testing</a:t>
            </a:r>
            <a:endParaRPr lang="en-US" sz="1125" dirty="0"/>
          </a:p>
        </p:txBody>
      </p:sp>
      <p:sp>
        <p:nvSpPr>
          <p:cNvPr id="12" name="Text 10"/>
          <p:cNvSpPr/>
          <p:nvPr/>
        </p:nvSpPr>
        <p:spPr>
          <a:xfrm>
            <a:off x="304800" y="3362325"/>
            <a:ext cx="8534400" cy="447675"/>
          </a:xfrm>
          <a:prstGeom prst="roundRect">
            <a:avLst>
              <a:gd name="adj" fmla="val 13617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04800" y="3362325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HSBC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04800" y="3609975"/>
            <a:ext cx="870508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centralized AI platform with embedded controls, targeting 50% reduction in validation time</a:t>
            </a:r>
            <a:endParaRPr lang="en-US" sz="1125" dirty="0"/>
          </a:p>
        </p:txBody>
      </p:sp>
      <p:sp>
        <p:nvSpPr>
          <p:cNvPr id="15" name="Text 13"/>
          <p:cNvSpPr/>
          <p:nvPr/>
        </p:nvSpPr>
        <p:spPr>
          <a:xfrm>
            <a:off x="304800" y="3962400"/>
            <a:ext cx="8534400" cy="504825"/>
          </a:xfrm>
          <a:prstGeom prst="roundRect">
            <a:avLst>
              <a:gd name="adj" fmla="val 12075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57200" y="4114800"/>
            <a:ext cx="839419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Pattern:</a:t>
            </a: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Early movers gaining regulatory confidence and faster time-to-market for AI initiatives</a:t>
            </a:r>
            <a:endParaRPr lang="en-US" sz="11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401122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requires balancing innovation velocity with rigorous risk management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928813"/>
            <a:ext cx="4191000" cy="657225"/>
          </a:xfrm>
          <a:prstGeom prst="roundRect">
            <a:avLst>
              <a:gd name="adj" fmla="val 9275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04800" y="1928813"/>
            <a:ext cx="42748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Executive Commitment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379750" y="2326053"/>
            <a:ext cx="40086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Board-level sponsorship and adequate resourcing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4648200" y="1928813"/>
            <a:ext cx="4191000" cy="657225"/>
          </a:xfrm>
          <a:prstGeom prst="roundRect">
            <a:avLst>
              <a:gd name="adj" fmla="val 9275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648200" y="1928813"/>
            <a:ext cx="42748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Risk-Based Approach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4723150" y="2326053"/>
            <a:ext cx="40086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Proportionate controls matched to actual risk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304800" y="2738438"/>
            <a:ext cx="4191000" cy="657225"/>
          </a:xfrm>
          <a:prstGeom prst="roundRect">
            <a:avLst>
              <a:gd name="adj" fmla="val 9275"/>
            </a:avLst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04800" y="2738438"/>
            <a:ext cx="42748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Integrated Framework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379750" y="3135678"/>
            <a:ext cx="40086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 with existing risk and compliance structures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4648200" y="2738438"/>
            <a:ext cx="4191000" cy="657225"/>
          </a:xfrm>
          <a:prstGeom prst="roundRect">
            <a:avLst>
              <a:gd name="adj" fmla="val 9275"/>
            </a:avLst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648200" y="2738438"/>
            <a:ext cx="427482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Continuous Monitoring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4723150" y="3135678"/>
            <a:ext cx="40086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detection of performance drift</a:t>
            </a:r>
            <a:endParaRPr lang="en-US" sz="1125" dirty="0"/>
          </a:p>
        </p:txBody>
      </p:sp>
      <p:sp>
        <p:nvSpPr>
          <p:cNvPr id="17" name="Text 15"/>
          <p:cNvSpPr/>
          <p:nvPr/>
        </p:nvSpPr>
        <p:spPr>
          <a:xfrm>
            <a:off x="304800" y="3548063"/>
            <a:ext cx="8534400" cy="657225"/>
          </a:xfrm>
          <a:prstGeom prst="roundRect">
            <a:avLst>
              <a:gd name="adj" fmla="val 9275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304800" y="3548063"/>
            <a:ext cx="870508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Talent &amp; Culture</a:t>
            </a:r>
            <a:endParaRPr lang="en-US" sz="2250" dirty="0"/>
          </a:p>
        </p:txBody>
      </p:sp>
      <p:sp>
        <p:nvSpPr>
          <p:cNvPr id="19" name="Text 17"/>
          <p:cNvSpPr/>
          <p:nvPr/>
        </p:nvSpPr>
        <p:spPr>
          <a:xfrm>
            <a:off x="379750" y="3930312"/>
            <a:ext cx="870508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cross-functional expertise combining AI technical knowledge with risk management principles</a:t>
            </a:r>
            <a:endParaRPr lang="en-US" sz="11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341014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path forward: Building AI risk capabilities systematically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609600" y="1299270"/>
            <a:ext cx="7924800" cy="2095500"/>
          </a:xfrm>
          <a:prstGeom prst="roundRect">
            <a:avLst>
              <a:gd name="adj" fmla="val 2909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63524" y="1527870"/>
            <a:ext cx="761695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9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Takeaways: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838200" y="1985070"/>
            <a:ext cx="74676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ctr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risk management is becoming a competitive differentiator</a:t>
            </a:r>
            <a:endParaRPr lang="en-US" sz="1350" dirty="0"/>
          </a:p>
          <a:p>
            <a:pPr marL="76200" indent="-76200" algn="ctr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expectations are crystallizing across jurisdictions</a:t>
            </a:r>
            <a:endParaRPr lang="en-US" sz="1350" dirty="0"/>
          </a:p>
          <a:p>
            <a:pPr marL="76200" indent="-76200" algn="ctr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 frameworks exist to structure your approach</a:t>
            </a:r>
            <a:endParaRPr lang="en-US" sz="1350" dirty="0"/>
          </a:p>
          <a:p>
            <a:pPr marL="76200" indent="-76200" algn="ctr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requires dedicated investment and expertise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2758087" y="3699570"/>
            <a:ext cx="362767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12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for Discussion: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2758087" y="4194870"/>
            <a:ext cx="3627677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920"/>
              </a:lnSpc>
              <a:buNone/>
            </a:pPr>
            <a:r>
              <a:rPr lang="en-US" sz="120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is your organization on this journey?</a:t>
            </a:r>
            <a:endParaRPr lang="en-US" sz="1200" dirty="0"/>
          </a:p>
          <a:p>
            <a:pPr marL="0" indent="0" algn="ctr">
              <a:lnSpc>
                <a:spcPts val="1920"/>
              </a:lnSpc>
              <a:buNone/>
            </a:pPr>
            <a:r>
              <a:rPr lang="en-US" sz="120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your most pressing AI risk concerns?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270099" y="114300"/>
            <a:ext cx="495308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AI RMF: Detailed Implementation Guide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1933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828800"/>
          <a:ext cx="7772400" cy="20574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Function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Key Activities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Deliverables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GOVERN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Establish policies, assign roles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Governance framework, policies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MAP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Document context, identify risks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Risk register, inventory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MEASURE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Test for bias, evaluate performance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Test results, validation reports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MANAGE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Monitor operations, respond to issues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Monitoring protocols, response plans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270099" y="114300"/>
            <a:ext cx="468180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AI Risk Management Playbook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1933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085850"/>
            <a:ext cx="8534400" cy="1771650"/>
          </a:xfrm>
          <a:prstGeom prst="roundRect">
            <a:avLst>
              <a:gd name="adj" fmla="val 3441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04800" y="1085850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Assessment Framework: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04800" y="1371600"/>
            <a:ext cx="8534400" cy="14859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development methodology and validation processes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governance and privacy controls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certifications (SOC 2, ISO 27001)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drift monitoring and retraining protocols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response and business continuity plans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04800" y="3009900"/>
            <a:ext cx="4191000" cy="1733550"/>
          </a:xfrm>
          <a:prstGeom prst="roundRect">
            <a:avLst>
              <a:gd name="adj" fmla="val 3516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3162300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Terms: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409950"/>
            <a:ext cx="3886200" cy="1181100"/>
          </a:xfrm>
          <a:prstGeom prst="rect">
            <a:avLst/>
          </a:prstGeom>
          <a:noFill/>
          <a:ln/>
        </p:spPr>
        <p:txBody>
          <a:bodyPr wrap="square" lIns="61913" tIns="0" rIns="0" bIns="0" rtlCol="0" anchor="t"/>
          <a:lstStyle/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SLAs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residency requirements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rights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explainability documentation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48200" y="3009900"/>
            <a:ext cx="4191000" cy="1733550"/>
          </a:xfrm>
          <a:prstGeom prst="roundRect">
            <a:avLst>
              <a:gd name="adj" fmla="val 3516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0600" y="3162300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 Monitoring: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00600" y="3409950"/>
            <a:ext cx="3886200" cy="1181100"/>
          </a:xfrm>
          <a:prstGeom prst="rect">
            <a:avLst/>
          </a:prstGeom>
          <a:noFill/>
          <a:ln/>
        </p:spPr>
        <p:txBody>
          <a:bodyPr wrap="square" lIns="61913" tIns="0" rIns="0" bIns="0" rtlCol="0" anchor="t"/>
          <a:lstStyle/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business reviews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performance tracking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assessments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change notifications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270099" y="114300"/>
            <a:ext cx="394752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Timeline by Jurisdiction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1933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828800"/>
          <a:ext cx="7772400" cy="2057400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Jurisdiction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Regulation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Key Dates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Status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Canada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OSFI E-23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Effective 2023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In force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EU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EU AI Act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Aug 2026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Passed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US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NIST AI RMF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Published 2023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Voluntary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UK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AI White Paper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2025-26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Consultation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270099" y="114300"/>
            <a:ext cx="386585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 Governance Framework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1933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085850"/>
            <a:ext cx="8534400" cy="1771650"/>
          </a:xfrm>
          <a:prstGeom prst="roundRect">
            <a:avLst>
              <a:gd name="adj" fmla="val 3441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04800" y="1085850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Specialized Controls for Agentic Systems: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04800" y="1371600"/>
            <a:ext cx="8534400" cy="14859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 alignment verification before deployment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boundaries and constraint definition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Multi-step approval workflows for high-risk actions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monitoring of agent behavior patterns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Kill switches and human override mechanisms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04800" y="3009900"/>
            <a:ext cx="4191000" cy="1733550"/>
          </a:xfrm>
          <a:prstGeom prst="roundRect">
            <a:avLst>
              <a:gd name="adj" fmla="val 3516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" y="3162300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Pre-Deployment Testing: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409950"/>
            <a:ext cx="3886200" cy="1181100"/>
          </a:xfrm>
          <a:prstGeom prst="rect">
            <a:avLst/>
          </a:prstGeom>
          <a:noFill/>
          <a:ln/>
        </p:spPr>
        <p:txBody>
          <a:bodyPr wrap="square" lIns="61913" tIns="0" rIns="0" bIns="0" rtlCol="0" anchor="t"/>
          <a:lstStyle/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Sandbox testing with synthetic scenarios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case identification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Adversarial testing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Fallback behavior validation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48200" y="3009900"/>
            <a:ext cx="4191000" cy="1733550"/>
          </a:xfrm>
          <a:prstGeom prst="roundRect">
            <a:avLst>
              <a:gd name="adj" fmla="val 3516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0600" y="3162300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Monitoring: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00600" y="3409950"/>
            <a:ext cx="3886200" cy="1181100"/>
          </a:xfrm>
          <a:prstGeom prst="rect">
            <a:avLst/>
          </a:prstGeom>
          <a:noFill/>
          <a:ln/>
        </p:spPr>
        <p:txBody>
          <a:bodyPr wrap="square" lIns="61913" tIns="0" rIns="0" bIns="0" rtlCol="0" anchor="t"/>
          <a:lstStyle/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logging and audit trails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Anomaly detection for unexpected patterns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vs. intent comparison</a:t>
            </a:r>
            <a:endParaRPr lang="en-US" sz="1350" dirty="0"/>
          </a:p>
          <a:p>
            <a:pPr marL="61913" indent="-6191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review thresholds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3818192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adoption is accelerating faster than risk management capabilities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514475"/>
            <a:ext cx="4114800" cy="1447800"/>
          </a:xfrm>
          <a:prstGeom prst="roundRect">
            <a:avLst>
              <a:gd name="adj" fmla="val 4211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3400" y="1743075"/>
            <a:ext cx="373075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533400" y="2200275"/>
            <a:ext cx="373075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banks deploying GenAI lack comprehensive risk frameworks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724400" y="1514475"/>
            <a:ext cx="4114800" cy="1447800"/>
          </a:xfrm>
          <a:prstGeom prst="roundRect">
            <a:avLst>
              <a:gd name="adj" fmla="val 4211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953000" y="1743075"/>
            <a:ext cx="373075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$2.5B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953000" y="2200275"/>
            <a:ext cx="373075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annual AI investment for large institutions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04800" y="3267075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Gap: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04800" y="3590925"/>
            <a:ext cx="8534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requirements evolving across multiple jurisdictions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risk frameworks not designed for AI characteristics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 introducing autonomous decision-making risks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8B9BB3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270099" y="114300"/>
            <a:ext cx="531255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Case Studies: Lessons Learned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1933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569988"/>
            <a:ext cx="8534400" cy="946547"/>
          </a:xfrm>
          <a:prstGeom prst="roundRect">
            <a:avLst>
              <a:gd name="adj" fmla="val 6440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04800" y="1569988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Large US Bank - Credit Decisioning Model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04800" y="1817638"/>
            <a:ext cx="870508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Regulatory finding on insufficient model documentation and bias testing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04800" y="2080468"/>
            <a:ext cx="870508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Implemented comprehensive model inventory, standardized validation templates, automated bias testing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04800" y="2343299"/>
            <a:ext cx="870508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Outcome:</a:t>
            </a:r>
            <a:r>
              <a:rPr lang="en-US" sz="975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Resolved regulatory concerns within 6 months, reduced validation time by 40%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304800" y="2668935"/>
            <a:ext cx="8534400" cy="946547"/>
          </a:xfrm>
          <a:prstGeom prst="roundRect">
            <a:avLst>
              <a:gd name="adj" fmla="val 6440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04800" y="2668935"/>
            <a:ext cx="87050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European Bank - GenAI Deployment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04800" y="2916585"/>
            <a:ext cx="870508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 framework for assessing third-party LLM providers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04800" y="3179415"/>
            <a:ext cx="870508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Developed vendor assessment questionnaire, pilot program with phased rollout, continuous monitoring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04800" y="3442246"/>
            <a:ext cx="870508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Outcome:</a:t>
            </a:r>
            <a:r>
              <a:rPr lang="en-US" sz="975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Successfully deployed 3 GenAI use cases with full regulatory approval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304800" y="3767882"/>
            <a:ext cx="8534400" cy="491430"/>
          </a:xfrm>
          <a:prstGeom prst="roundRect">
            <a:avLst>
              <a:gd name="adj" fmla="val 12405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57200" y="3920282"/>
            <a:ext cx="839419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Learning:</a:t>
            </a:r>
            <a:r>
              <a:rPr lang="en-US" sz="10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Starting with a focused pilot enables faster learning while building organizational confidence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94519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risk requires a comprehensive taxonomy spanning technical and operational domains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295400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23850" y="1295400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95300" y="1447800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Model Performance Risk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95300" y="1664940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Accuracy degradation, bias, hallucinations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648200" y="1295400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667250" y="1295400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38700" y="1447800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Data Privacy &amp; Security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38700" y="1664940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PII leakage, training data exposure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04800" y="2156371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23850" y="2156371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5300" y="2308771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Operational Resilience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5300" y="2525911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outages, dependency failures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648200" y="2156371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667250" y="2156371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38700" y="2308771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Compliance &amp; Regulatory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38700" y="2525911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OSFI E-23, EU AI Act, explainability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04800" y="3017341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323850" y="3017341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95300" y="3169741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Third-Party Dependencies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5300" y="3386882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risk, model supply chain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648200" y="3017341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4667250" y="3017341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38700" y="3169741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Ethical &amp; Reputational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838700" y="3386882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Fairness, discrimination, public trust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04800" y="3878312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323850" y="3878312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95300" y="4030712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Adversarial Attacks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5300" y="4247852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injection, model poisoning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648200" y="3878312"/>
            <a:ext cx="4191000" cy="708571"/>
          </a:xfrm>
          <a:prstGeom prst="roundRect">
            <a:avLst>
              <a:gd name="adj" fmla="val 6452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4667250" y="3878312"/>
            <a:ext cx="0" cy="708571"/>
          </a:xfrm>
          <a:prstGeom prst="line">
            <a:avLst/>
          </a:prstGeom>
          <a:noFill/>
          <a:ln w="38100">
            <a:solidFill>
              <a:srgbClr val="2C3E6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38700" y="4030712"/>
            <a:ext cx="392506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Agentic AI Autonomy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838700" y="4247852"/>
            <a:ext cx="39250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Unintended actions, goal misalignment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913" y="24409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333113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frameworks are converging on risk-based governance approaches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164134"/>
            <a:ext cx="396392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Frameworks: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304800" y="1659434"/>
            <a:ext cx="3886200" cy="1001911"/>
          </a:xfrm>
          <a:prstGeom prst="roundRect">
            <a:avLst>
              <a:gd name="adj" fmla="val 608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1811834"/>
            <a:ext cx="365302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OSFI Guideline E-23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059484"/>
            <a:ext cx="365302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risk management for Canadian banks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457200" y="2335709"/>
            <a:ext cx="365302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Governance, validation, monitoring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304800" y="2813745"/>
            <a:ext cx="3886200" cy="1001911"/>
          </a:xfrm>
          <a:prstGeom prst="roundRect">
            <a:avLst>
              <a:gd name="adj" fmla="val 608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57200" y="2966145"/>
            <a:ext cx="365302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AI Act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213795"/>
            <a:ext cx="365302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Risk-based classification system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457200" y="3490020"/>
            <a:ext cx="365302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Unacceptable, High, Limited, Minimal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304800" y="3968055"/>
            <a:ext cx="3886200" cy="1001911"/>
          </a:xfrm>
          <a:prstGeom prst="roundRect">
            <a:avLst>
              <a:gd name="adj" fmla="val 6084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57200" y="4120455"/>
            <a:ext cx="365302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AI RMF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368105"/>
            <a:ext cx="365302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Voluntary framework for trustworthy AI</a:t>
            </a:r>
            <a:endParaRPr lang="en-US" sz="1125" dirty="0"/>
          </a:p>
        </p:txBody>
      </p:sp>
      <p:sp>
        <p:nvSpPr>
          <p:cNvPr id="17" name="Text 15"/>
          <p:cNvSpPr/>
          <p:nvPr/>
        </p:nvSpPr>
        <p:spPr>
          <a:xfrm>
            <a:off x="457200" y="4644330"/>
            <a:ext cx="365302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Govern, Map, Measure, Manage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4495800" y="1933575"/>
            <a:ext cx="4343400" cy="2266950"/>
          </a:xfrm>
          <a:prstGeom prst="roundRect">
            <a:avLst>
              <a:gd name="adj" fmla="val 2689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724400" y="2162175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Themes: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24400" y="2486025"/>
            <a:ext cx="3886200" cy="1485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Risk-proportionate governance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oversight requirements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and explainability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and auditability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498277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provides a structured four-function approach to AI risk management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293614"/>
            <a:ext cx="1284536" cy="1622822"/>
          </a:xfrm>
          <a:prstGeom prst="roundRect">
            <a:avLst>
              <a:gd name="adj" fmla="val 3559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25127" y="1522214"/>
            <a:ext cx="84388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525127" y="1941314"/>
            <a:ext cx="843882" cy="7465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culture, policies, and accountability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741736" y="1864965"/>
            <a:ext cx="843882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780"/>
              </a:lnSpc>
              <a:buNone/>
            </a:pPr>
            <a:r>
              <a:rPr lang="en-US" sz="270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2721471" y="1386929"/>
            <a:ext cx="1284536" cy="1436191"/>
          </a:xfrm>
          <a:prstGeom prst="roundRect">
            <a:avLst>
              <a:gd name="adj" fmla="val 3559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941798" y="1615529"/>
            <a:ext cx="84388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2941798" y="2034629"/>
            <a:ext cx="843882" cy="5598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context, risks, and impacts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158407" y="1864965"/>
            <a:ext cx="843882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780"/>
              </a:lnSpc>
              <a:buNone/>
            </a:pPr>
            <a:r>
              <a:rPr lang="en-US" sz="270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5138142" y="1386929"/>
            <a:ext cx="1284536" cy="1436191"/>
          </a:xfrm>
          <a:prstGeom prst="roundRect">
            <a:avLst>
              <a:gd name="adj" fmla="val 3559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358469" y="1615529"/>
            <a:ext cx="84388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5358469" y="2034629"/>
            <a:ext cx="843882" cy="5598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 and test AI systems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575078" y="1864965"/>
            <a:ext cx="843882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780"/>
              </a:lnSpc>
              <a:buNone/>
            </a:pPr>
            <a:r>
              <a:rPr lang="en-US" sz="270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700" dirty="0"/>
          </a:p>
        </p:txBody>
      </p:sp>
      <p:sp>
        <p:nvSpPr>
          <p:cNvPr id="17" name="Text 15"/>
          <p:cNvSpPr/>
          <p:nvPr/>
        </p:nvSpPr>
        <p:spPr>
          <a:xfrm>
            <a:off x="7554813" y="1386929"/>
            <a:ext cx="1284536" cy="1436191"/>
          </a:xfrm>
          <a:prstGeom prst="roundRect">
            <a:avLst>
              <a:gd name="adj" fmla="val 3559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7775140" y="1615529"/>
            <a:ext cx="84388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600"/>
              </a:spcAft>
              <a:buNone/>
            </a:pPr>
            <a:r>
              <a:rPr lang="en-US" sz="225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</a:t>
            </a:r>
            <a:endParaRPr lang="en-US" sz="2250" dirty="0"/>
          </a:p>
        </p:txBody>
      </p:sp>
      <p:sp>
        <p:nvSpPr>
          <p:cNvPr id="19" name="Text 17"/>
          <p:cNvSpPr/>
          <p:nvPr/>
        </p:nvSpPr>
        <p:spPr>
          <a:xfrm>
            <a:off x="7775140" y="2034629"/>
            <a:ext cx="843882" cy="5598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Monitor, respond, and improve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04800" y="3221236"/>
            <a:ext cx="8534400" cy="1619250"/>
          </a:xfrm>
          <a:prstGeom prst="roundRect">
            <a:avLst>
              <a:gd name="adj" fmla="val 3765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33400" y="3449836"/>
            <a:ext cx="823874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Benefits for Banking: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3400" y="3735586"/>
            <a:ext cx="8077200" cy="876300"/>
          </a:xfrm>
          <a:prstGeom prst="rect">
            <a:avLst/>
          </a:prstGeom>
          <a:noFill/>
          <a:ln/>
        </p:spPr>
        <p:txBody>
          <a:bodyPr wrap="square" lIns="85725" tIns="0" rIns="0" bIns="0" rtlCol="0" anchor="t"/>
          <a:lstStyle/>
          <a:p>
            <a:pPr marL="85725" indent="-8572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Risk-based approach aligns with existing bank risk management frameworks</a:t>
            </a:r>
            <a:endParaRPr lang="en-US" sz="1350" dirty="0"/>
          </a:p>
          <a:p>
            <a:pPr marL="85725" indent="-8572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Flexible enough to accommodate evolving AI technologies</a:t>
            </a:r>
            <a:endParaRPr lang="en-US" sz="1350" dirty="0"/>
          </a:p>
          <a:p>
            <a:pPr marL="85725" indent="-8572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Supports compliance with multiple regulatory requirements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3622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Tiered risk classification enables proportionate governance and controls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600200"/>
          <a:ext cx="7772400" cy="22860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AF6EF"/>
                          </a:solidFill>
                        </a:rPr>
                        <a:t>Risk Tier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AF6EF"/>
                          </a:solidFill>
                        </a:rPr>
                        <a:t>Characteristics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AF6EF"/>
                          </a:solidFill>
                        </a:rPr>
                        <a:t>Controls Required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C3E64"/>
                          </a:solidFill>
                        </a:rPr>
                        <a:t>High Risk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High-stakes decisions, customer impact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Board oversight, human-in-loop, full audit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C3E64"/>
                          </a:solidFill>
                        </a:rPr>
                        <a:t>Medium Risk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Moderate impact, compliance requirements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Model validation, periodic review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2C3E64"/>
                          </a:solidFill>
                        </a:rPr>
                        <a:t>Low Risk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Limited impact, internal use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Basic monitoring, annual review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68287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 introduces novel risks requiring specialized governance controls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500188"/>
            <a:ext cx="396392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Agentic AI?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304800" y="1995487"/>
            <a:ext cx="3886200" cy="904875"/>
          </a:xfrm>
          <a:prstGeom prst="roundRect">
            <a:avLst>
              <a:gd name="adj" fmla="val 6737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2147888"/>
            <a:ext cx="3653028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systems that autonomously plan, decide, and act across multiple steps to achieve goals with minimal human intervention.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304800" y="3205163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04800" y="3605213"/>
            <a:ext cx="3886200" cy="8763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trading strategies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service workflows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Fraud investigation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495800" y="1857375"/>
            <a:ext cx="4343400" cy="2266950"/>
          </a:xfrm>
          <a:prstGeom prst="roundRect">
            <a:avLst>
              <a:gd name="adj" fmla="val 2689"/>
            </a:avLst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724400" y="2085975"/>
            <a:ext cx="396392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 Risk Factors: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24400" y="2409825"/>
            <a:ext cx="3886200" cy="1485900"/>
          </a:xfrm>
          <a:prstGeom prst="rect">
            <a:avLst/>
          </a:prstGeom>
          <a:noFill/>
          <a:ln/>
        </p:spPr>
        <p:txBody>
          <a:bodyPr wrap="square" lIns="66675" tIns="0" rIns="0" bIns="0" rtlCol="0" anchor="t"/>
          <a:lstStyle/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 misalignment with objectives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Unintended cascading actions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Difficulty predicting behavior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explainability</a:t>
            </a:r>
            <a:endParaRPr lang="en-US" sz="1350" dirty="0"/>
          </a:p>
          <a:p>
            <a:pPr marL="66675" indent="-66675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adaptation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488561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model dependencies create concentration risk in the AI supply chain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304800" y="1642170"/>
            <a:ext cx="419709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12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Risk Landscape: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304800" y="2137470"/>
            <a:ext cx="4114800" cy="708571"/>
          </a:xfrm>
          <a:prstGeom prst="roundRect">
            <a:avLst>
              <a:gd name="adj" fmla="val 8603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2289870"/>
            <a:ext cx="388620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Model Providers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507010"/>
            <a:ext cx="388620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OpenAI, Anthropic, Google, Meta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04800" y="2960340"/>
            <a:ext cx="4114800" cy="708571"/>
          </a:xfrm>
          <a:prstGeom prst="roundRect">
            <a:avLst>
              <a:gd name="adj" fmla="val 8603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57200" y="3112740"/>
            <a:ext cx="388620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MLOps Platforms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329880"/>
            <a:ext cx="388620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DataRobot, Databricks, AWS SageMaker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04800" y="3783211"/>
            <a:ext cx="4114800" cy="708571"/>
          </a:xfrm>
          <a:prstGeom prst="roundRect">
            <a:avLst>
              <a:gd name="adj" fmla="val 8603"/>
            </a:avLst>
          </a:prstGeom>
          <a:solidFill>
            <a:srgbClr val="E8E0D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57200" y="3935611"/>
            <a:ext cx="388620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60"/>
              </a:spcAft>
              <a:buNone/>
            </a:pPr>
            <a:r>
              <a:rPr lang="en-US" sz="120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Specialized AI Vendors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4152751"/>
            <a:ext cx="388620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5A6B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KYC, fraud detection, lending decisioning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24400" y="2076301"/>
            <a:ext cx="419709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spcAft>
                <a:spcPts val="1200"/>
              </a:spcAft>
              <a:buNone/>
            </a:pPr>
            <a:r>
              <a:rPr lang="en-US" sz="2250" b="1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Controls: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4724400" y="2571601"/>
            <a:ext cx="4114800" cy="1485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 risk assessment frameworks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performance SLAs and monitoring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residency and sovereignty controls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Fallback and redundancy strategies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2C3E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terms for model retraining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2C3E6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4800" y="114300"/>
            <a:ext cx="4138803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phased 24-month roadmap enables systematic capability building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920210" y="345728"/>
            <a:ext cx="195737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AF6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BENJAMIN BLACK CONSULTING</a:t>
            </a:r>
            <a:endParaRPr lang="en-US" sz="825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193378"/>
              </p:ext>
            </p:extLst>
          </p:nvPr>
        </p:nvGraphicFramePr>
        <p:xfrm>
          <a:off x="457200" y="1828800"/>
          <a:ext cx="8229600" cy="18288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Phase 1 (0-6 months)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3E6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Phase 2 (7-12 months)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1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Phase 3 (13-18 months)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9BB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AF6EF"/>
                          </a:solidFill>
                        </a:rPr>
                        <a:t>Phase 4 (19-24 months)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6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Foundation: Governance, policies, inventory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Build: Risk assessment, validation, tools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Scale: Automated controls, platform, training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Optimize: Improvement, analytics, benchmarking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BF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1358</Words>
  <Application>Microsoft Macintosh PowerPoint</Application>
  <PresentationFormat>On-screen Show (16:9)</PresentationFormat>
  <Paragraphs>294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AI Risk in Banking</dc:title>
  <dc:subject>AI Risk Management Framework</dc:subject>
  <dc:creator>Benjamin Black Consulting</dc:creator>
  <cp:lastModifiedBy>Benjamin Black</cp:lastModifiedBy>
  <cp:revision>5</cp:revision>
  <dcterms:created xsi:type="dcterms:W3CDTF">2025-10-20T00:19:02Z</dcterms:created>
  <dcterms:modified xsi:type="dcterms:W3CDTF">2025-10-21T03:50:21Z</dcterms:modified>
</cp:coreProperties>
</file>